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5" r:id="rId10"/>
    <p:sldId id="264" r:id="rId11"/>
    <p:sldId id="266" r:id="rId12"/>
    <p:sldId id="271" r:id="rId13"/>
    <p:sldId id="272" r:id="rId14"/>
    <p:sldId id="267" r:id="rId15"/>
    <p:sldId id="26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7" r:id="rId24"/>
    <p:sldId id="290" r:id="rId25"/>
    <p:sldId id="289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69" r:id="rId34"/>
    <p:sldId id="288" r:id="rId35"/>
    <p:sldId id="27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4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82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824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42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003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22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501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176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787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070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4/13/2021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573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157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8527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onents101.com/wireless/xbee-s2c-module-pinout-datasheet#:~:text=XBee%20S2C%20is%20a%20RF,including%20devices%20from%20other%20vendors" TargetMode="External"/><Relationship Id="rId2" Type="http://schemas.openxmlformats.org/officeDocument/2006/relationships/hyperlink" Target="https://elediy.com/products/xbee-s2c-zigbee-wire-antenna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fixit.com/Guide/How+To+Use+A+Multimeter/25632" TargetMode="External"/><Relationship Id="rId4" Type="http://schemas.openxmlformats.org/officeDocument/2006/relationships/hyperlink" Target="https://www.14core.com/working-with-nextion-hmi-gui-tft-touch-display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impcircuits.com/blog/types-of-printed-circuit-boards/" TargetMode="External"/><Relationship Id="rId2" Type="http://schemas.openxmlformats.org/officeDocument/2006/relationships/hyperlink" Target="https://www.elprocus.com/different-methods-of-soldering-the-electronic-component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electronicdesign.com/technologies/embedded-revolution/article/21798594/the-engineers-guide-to-highquality-pcb-design" TargetMode="External"/><Relationship Id="rId4" Type="http://schemas.openxmlformats.org/officeDocument/2006/relationships/hyperlink" Target="https://www.electronicsforu.com/technology-trends/learn-electronics/veroboard-zero-pcb-difference#:~:text=Zero%20PCB%20is%20basically%20a,%2Dinch)%20spacing%20between%20holes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8617FD-A3DD-4B1B-A618-8B7F44A2DD42}"/>
              </a:ext>
            </a:extLst>
          </p:cNvPr>
          <p:cNvSpPr txBox="1">
            <a:spLocks/>
          </p:cNvSpPr>
          <p:nvPr/>
        </p:nvSpPr>
        <p:spPr>
          <a:xfrm>
            <a:off x="1003301" y="774491"/>
            <a:ext cx="9931400" cy="271800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 smtClean="0"/>
              <a:t>Task 4: Zero PCB implementation of transmitter side</a:t>
            </a:r>
            <a:endParaRPr lang="en-US" sz="4800" b="1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0FC7E44-4828-47E6-A083-C1E389988E20}"/>
              </a:ext>
            </a:extLst>
          </p:cNvPr>
          <p:cNvSpPr txBox="1">
            <a:spLocks/>
          </p:cNvSpPr>
          <p:nvPr/>
        </p:nvSpPr>
        <p:spPr>
          <a:xfrm>
            <a:off x="1206501" y="4260850"/>
            <a:ext cx="3994015" cy="157922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r>
              <a:rPr lang="en-US" sz="2800" b="1" dirty="0" smtClean="0">
                <a:solidFill>
                  <a:schemeClr val="tx1"/>
                </a:solidFill>
              </a:rPr>
              <a:t>Submitted By: </a:t>
            </a:r>
          </a:p>
          <a:p>
            <a:r>
              <a:rPr lang="en-US" sz="2800" b="1" dirty="0" smtClean="0">
                <a:solidFill>
                  <a:schemeClr val="tx1"/>
                </a:solidFill>
              </a:rPr>
              <a:t>Komal </a:t>
            </a:r>
            <a:r>
              <a:rPr lang="en-US" sz="2800" b="1" dirty="0" err="1" smtClean="0">
                <a:solidFill>
                  <a:schemeClr val="tx1"/>
                </a:solidFill>
              </a:rPr>
              <a:t>preet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kaur</a:t>
            </a:r>
            <a:endParaRPr lang="en-US" sz="2800" b="1" dirty="0" smtClean="0">
              <a:solidFill>
                <a:schemeClr val="tx1"/>
              </a:solidFill>
            </a:endParaRPr>
          </a:p>
          <a:p>
            <a:r>
              <a:rPr lang="en-US" sz="2800" b="1" dirty="0" smtClean="0">
                <a:solidFill>
                  <a:schemeClr val="tx1"/>
                </a:solidFill>
              </a:rPr>
              <a:t>Group_3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0FC7E44-4828-47E6-A083-C1E389988E20}"/>
              </a:ext>
            </a:extLst>
          </p:cNvPr>
          <p:cNvSpPr txBox="1">
            <a:spLocks/>
          </p:cNvSpPr>
          <p:nvPr/>
        </p:nvSpPr>
        <p:spPr bwMode="gray">
          <a:xfrm>
            <a:off x="7416801" y="4203700"/>
            <a:ext cx="4286116" cy="157922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Submitted to: </a:t>
            </a:r>
          </a:p>
          <a:p>
            <a:r>
              <a:rPr lang="en-US" sz="2400" b="1" dirty="0" smtClean="0"/>
              <a:t>Prof. mike aleshams</a:t>
            </a:r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27199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Interfacing of Touch LCD with Beaglebone: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457200" lvl="0" indent="-34290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Connect pin 1 (</a:t>
            </a:r>
            <a:r>
              <a:rPr lang="en-IN" sz="24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Vcc</a:t>
            </a:r>
            <a:r>
              <a:rPr lang="en-I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) of XBEE to pin4 (</a:t>
            </a:r>
            <a:r>
              <a:rPr lang="en-IN" sz="24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Vdd</a:t>
            </a:r>
            <a:r>
              <a:rPr lang="en-I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) 0f BBB wireless (P9 Header)</a:t>
            </a:r>
          </a:p>
          <a:p>
            <a:pPr marL="457200" lvl="0" indent="-34290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Connect pin 4 (GND) of XBEE to Pin 46 (GND) of BBB wireless (P9 header )</a:t>
            </a:r>
          </a:p>
          <a:p>
            <a:pPr marL="457200" lvl="0" indent="-34290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Connect pin 2 (</a:t>
            </a:r>
            <a:r>
              <a:rPr lang="en-IN" sz="24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Tx</a:t>
            </a:r>
            <a:r>
              <a:rPr lang="en-I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) of XBEE to pin26 (UART1_Rx) 0f BBB wireless (P9 Header)</a:t>
            </a:r>
          </a:p>
          <a:p>
            <a:pPr marL="457200" lvl="0" indent="-34290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Connect pin 3 (Rx) of XBEE to Pin 24 (UART1_Tx) of BBB wireless (P9 header )</a:t>
            </a:r>
          </a:p>
          <a:p>
            <a:endParaRPr lang="en-US" dirty="0"/>
          </a:p>
        </p:txBody>
      </p:sp>
      <p:pic>
        <p:nvPicPr>
          <p:cNvPr id="6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332" y="2030507"/>
            <a:ext cx="4937125" cy="4047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422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Schematic of Transmitter side:</a:t>
            </a:r>
            <a:endParaRPr 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341" y="1969993"/>
            <a:ext cx="7725988" cy="4033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1001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smtClean="0"/>
              <a:t>Basic PCB </a:t>
            </a:r>
            <a:r>
              <a:rPr lang="en-US" dirty="0"/>
              <a:t>Design </a:t>
            </a:r>
            <a:r>
              <a:rPr lang="en-US" dirty="0" smtClean="0"/>
              <a:t>Process: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4855" y="1845734"/>
            <a:ext cx="5048027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It includes </a:t>
            </a:r>
            <a:r>
              <a:rPr lang="en-US" dirty="0"/>
              <a:t>the design’s features, the functions the PCB must have and perform, interconnection with other circuits, placement, and the approximate final dimensions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 ideal PCB design flow begins when designers recognize a need that must be fulfilled, and it </a:t>
            </a:r>
            <a:r>
              <a:rPr lang="en-US" dirty="0" smtClean="0"/>
              <a:t>doesn’t end </a:t>
            </a:r>
            <a:r>
              <a:rPr lang="en-US" dirty="0"/>
              <a:t>until testing verifies that the design can meet those needs.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73906" y="2027974"/>
            <a:ext cx="5150224" cy="384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56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Gerber file: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66264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200" dirty="0"/>
              <a:t>The Gerber file set is PCB jargon for the output files of the layout that are used by PCB manufacturers to create the PCB. A complete set of Gerber files includes output files generated from </a:t>
            </a:r>
            <a:r>
              <a:rPr lang="en-US" sz="2200" dirty="0" smtClean="0"/>
              <a:t>the </a:t>
            </a:r>
            <a:r>
              <a:rPr lang="en-US" sz="2200" dirty="0"/>
              <a:t>board layout file</a:t>
            </a:r>
            <a:r>
              <a:rPr lang="en-US" sz="2200" dirty="0" smtClean="0"/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Silkscreen top and bottom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Solder mask top and bottom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All metal layers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Component </a:t>
            </a:r>
            <a:r>
              <a:rPr lang="en-US" dirty="0"/>
              <a:t>map (X-Y coordinates)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Assembly drawing top and bottom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Drill file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Drill legend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FAB outline (dimensions, special features)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Netlist </a:t>
            </a:r>
            <a:r>
              <a:rPr lang="en-US" dirty="0" smtClean="0"/>
              <a:t>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971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PCB Design Top layer:</a:t>
            </a:r>
            <a:endParaRPr lang="en-US" dirty="0"/>
          </a:p>
        </p:txBody>
      </p:sp>
      <p:pic>
        <p:nvPicPr>
          <p:cNvPr id="4" name="Picture 2" descr="C:\Users\kumud\Desktop\sagar\4009_4\3d_top_pcb_tx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636" y="1967287"/>
            <a:ext cx="5949651" cy="429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007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 </a:t>
            </a:r>
            <a:r>
              <a:rPr lang="en-US" dirty="0" smtClean="0"/>
              <a:t>Bottom </a:t>
            </a:r>
            <a:r>
              <a:rPr lang="en-US" dirty="0"/>
              <a:t>layer:</a:t>
            </a:r>
          </a:p>
        </p:txBody>
      </p:sp>
      <p:pic>
        <p:nvPicPr>
          <p:cNvPr id="4" name="Picture 2" descr="C:\Users\kumud\Desktop\sagar\4009_4\3d_bottom_pcb_tx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615" y="1873158"/>
            <a:ext cx="5818417" cy="419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939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C920E-B0BC-4024-BDED-01735F249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PCB (Printed Circuit Board)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8FA0EA-6528-4A37-A0DF-8F4323B43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26384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b="0" i="0" dirty="0">
                <a:solidFill>
                  <a:schemeClr val="tx1"/>
                </a:solidFill>
                <a:effectLst/>
              </a:rPr>
              <a:t>PCB holds all the electrical components mechanically &amp; connects them using conductive pads, tracks &amp; other allied features.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0" i="0" dirty="0">
                <a:solidFill>
                  <a:schemeClr val="tx1"/>
                </a:solidFill>
                <a:effectLst/>
              </a:rPr>
              <a:t>PCBs are primarily categorized based on the method of construction</a:t>
            </a:r>
            <a:r>
              <a:rPr lang="en-IN" sz="3200" b="0" i="0" dirty="0">
                <a:solidFill>
                  <a:schemeClr val="tx1"/>
                </a:solidFill>
                <a:effectLst/>
              </a:rPr>
              <a:t> for example</a:t>
            </a:r>
            <a:r>
              <a:rPr lang="en-IN" sz="3200" dirty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r>
              <a:rPr lang="en-US" sz="3200" b="0" i="0" dirty="0">
                <a:solidFill>
                  <a:schemeClr val="tx1"/>
                </a:solidFill>
                <a:effectLst/>
              </a:rPr>
              <a:t>Single-Sided PCBs, Double-Sided PCBs, Multilayer PCBs&amp; more</a:t>
            </a:r>
          </a:p>
        </p:txBody>
      </p:sp>
    </p:spTree>
    <p:extLst>
      <p:ext uri="{BB962C8B-B14F-4D97-AF65-F5344CB8AC3E}">
        <p14:creationId xmlns:p14="http://schemas.microsoft.com/office/powerpoint/2010/main" val="2291229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8794E-DBEE-4314-A01F-E4A8C1261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</a:t>
            </a:r>
            <a:r>
              <a:rPr lang="en-US" dirty="0" smtClean="0"/>
              <a:t>PCB: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BCAD6-81E8-4065-8D9E-1FFAB22A7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800" b="0" i="0" dirty="0">
                <a:solidFill>
                  <a:schemeClr val="tx1"/>
                </a:solidFill>
                <a:effectLst/>
              </a:rPr>
              <a:t>Single-Sided PCBs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b="0" i="0" dirty="0">
                <a:solidFill>
                  <a:schemeClr val="tx1"/>
                </a:solidFill>
                <a:effectLst/>
              </a:rPr>
              <a:t>Double-Sided PCBs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b="0" i="0" dirty="0">
                <a:solidFill>
                  <a:schemeClr val="tx1"/>
                </a:solidFill>
                <a:effectLst/>
              </a:rPr>
              <a:t>Multilayer PCBs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b="0" i="0" dirty="0">
                <a:solidFill>
                  <a:schemeClr val="tx1"/>
                </a:solidFill>
                <a:effectLst/>
              </a:rPr>
              <a:t>Rigid PCBs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b="0" i="0" dirty="0">
                <a:solidFill>
                  <a:schemeClr val="tx1"/>
                </a:solidFill>
                <a:effectLst/>
              </a:rPr>
              <a:t>Flex PCBs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b="0" i="0" dirty="0">
                <a:solidFill>
                  <a:schemeClr val="tx1"/>
                </a:solidFill>
                <a:effectLst/>
              </a:rPr>
              <a:t>Rigid-Flex PCBs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tx1"/>
                </a:solidFill>
              </a:rPr>
              <a:t>Zero PCB(General purpose PCB)</a:t>
            </a:r>
          </a:p>
        </p:txBody>
      </p:sp>
    </p:spTree>
    <p:extLst>
      <p:ext uri="{BB962C8B-B14F-4D97-AF65-F5344CB8AC3E}">
        <p14:creationId xmlns:p14="http://schemas.microsoft.com/office/powerpoint/2010/main" val="970122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A01D-E860-45F7-A696-37B0D4BB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815"/>
            <a:ext cx="10058400" cy="1450757"/>
          </a:xfrm>
        </p:spPr>
        <p:txBody>
          <a:bodyPr/>
          <a:lstStyle/>
          <a:p>
            <a:r>
              <a:rPr lang="en-US" dirty="0"/>
              <a:t>Single </a:t>
            </a:r>
            <a:r>
              <a:rPr lang="en-US" dirty="0" smtClean="0"/>
              <a:t>Sided </a:t>
            </a:r>
            <a:r>
              <a:rPr lang="en-US" dirty="0"/>
              <a:t>PCB’s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398481-4498-4F9C-9368-1829726C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6863862" cy="4260605"/>
          </a:xfrm>
        </p:spPr>
        <p:txBody>
          <a:bodyPr>
            <a:normAutofit fontScale="925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600" b="0" i="0" dirty="0">
                <a:solidFill>
                  <a:schemeClr val="tx1"/>
                </a:solidFill>
                <a:effectLst/>
              </a:rPr>
              <a:t>The single-sided printed circuit board comprises of a single layer or substrate.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600" b="0" i="0" dirty="0">
                <a:solidFill>
                  <a:schemeClr val="tx1"/>
                </a:solidFill>
                <a:effectLst/>
              </a:rPr>
              <a:t>A thin layer of metal (preferably copper) is coated on one end of the substrate. Copper is used since it is a good conductor of electricity.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600" b="0" i="0" dirty="0">
                <a:solidFill>
                  <a:schemeClr val="tx1"/>
                </a:solidFill>
                <a:effectLst/>
              </a:rPr>
              <a:t>The single sided PCB manufacturing process ensures that all the circuits &amp; electronic components are placed on a single side.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600" b="0" i="0" dirty="0">
                <a:solidFill>
                  <a:schemeClr val="tx1"/>
                </a:solidFill>
                <a:effectLst/>
              </a:rPr>
              <a:t>The mass-production of these boards costs less. But, the flip side is these boards are used rarely due to its design limitations.</a:t>
            </a:r>
          </a:p>
          <a:p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5122" name="Picture 2" descr="single sided printed circuit boards">
            <a:extLst>
              <a:ext uri="{FF2B5EF4-FFF2-40B4-BE49-F238E27FC236}">
                <a16:creationId xmlns:a16="http://schemas.microsoft.com/office/drawing/2014/main" id="{27C51EE1-CBDF-4392-A86D-01B7199B7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015" y="1825624"/>
            <a:ext cx="3856891" cy="426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309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7F183-FEA9-4826-A3C6-EE0DF4D6C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sided </a:t>
            </a:r>
            <a:r>
              <a:rPr lang="en-US" dirty="0" smtClean="0"/>
              <a:t>PCBs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5C0A3-968C-446F-8DD6-6F70D241FE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1825625"/>
            <a:ext cx="6934200" cy="435133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</a:rPr>
              <a:t>As the name suggests, Double-sided Printed Circuit Board comprise of electrical elements &amp; conductive layers on both sides.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</a:rPr>
              <a:t>The Double-Sided PCBs consist of holes which enables connection of circuits from one side to another.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</a:rPr>
              <a:t>Two techniques are used to connect the circuits on both the layers – Through-hole &amp; Surface mount technology.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</a:rPr>
              <a:t>While the through-hole method enables feeding small wires through holes, surface mount technology uses little leads which are soldered onto the board.</a:t>
            </a:r>
          </a:p>
          <a:p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A4A7FD-DC74-42A4-B566-CB05A16986E9}"/>
              </a:ext>
            </a:extLst>
          </p:cNvPr>
          <p:cNvSpPr txBox="1">
            <a:spLocks/>
          </p:cNvSpPr>
          <p:nvPr/>
        </p:nvSpPr>
        <p:spPr>
          <a:xfrm>
            <a:off x="838200" y="3211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/>
          </a:p>
        </p:txBody>
      </p:sp>
      <p:pic>
        <p:nvPicPr>
          <p:cNvPr id="6146" name="Picture 2" descr="double sided printed circuit boards">
            <a:extLst>
              <a:ext uri="{FF2B5EF4-FFF2-40B4-BE49-F238E27FC236}">
                <a16:creationId xmlns:a16="http://schemas.microsoft.com/office/drawing/2014/main" id="{A973D2AD-BCB0-4955-B6F0-D8674A513F8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808" y="1825625"/>
            <a:ext cx="373205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671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87831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300" dirty="0" smtClean="0"/>
              <a:t>Block diagram of transmitter side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300" dirty="0" smtClean="0"/>
              <a:t>Components and protocols used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300" dirty="0"/>
              <a:t>ZigBee module and its interfacing </a:t>
            </a:r>
            <a:r>
              <a:rPr lang="en-US" sz="2300" dirty="0" smtClean="0"/>
              <a:t>diagram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300" dirty="0" smtClean="0"/>
              <a:t>Touch LCD and its interfacing diagram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300" dirty="0" smtClean="0"/>
              <a:t>Final Schematic </a:t>
            </a:r>
            <a:r>
              <a:rPr lang="en-US" sz="2300" dirty="0"/>
              <a:t>diagram of transmitter side </a:t>
            </a:r>
            <a:r>
              <a:rPr lang="en-US" sz="2300" dirty="0" smtClean="0"/>
              <a:t>circuit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300" dirty="0"/>
              <a:t>Gerber file(PCB design of transmitter side</a:t>
            </a:r>
            <a:r>
              <a:rPr lang="en-US" sz="2300" dirty="0" smtClean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300" dirty="0" smtClean="0"/>
              <a:t>PCB and its types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300" dirty="0"/>
              <a:t>Z</a:t>
            </a:r>
            <a:r>
              <a:rPr lang="en-US" sz="2300" dirty="0" smtClean="0"/>
              <a:t>ero PCB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300" dirty="0" smtClean="0"/>
              <a:t>Components needed for Zero PCB implementation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300" dirty="0" smtClean="0"/>
              <a:t>Soldering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300" dirty="0" smtClean="0"/>
              <a:t>PCB testing after implementation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1712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64EA3-D445-4EBB-BE06-AF4561470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045" y="174811"/>
            <a:ext cx="10058400" cy="1450757"/>
          </a:xfrm>
        </p:spPr>
        <p:txBody>
          <a:bodyPr/>
          <a:lstStyle/>
          <a:p>
            <a:r>
              <a:rPr lang="en-US" dirty="0"/>
              <a:t>Multilayer </a:t>
            </a:r>
            <a:r>
              <a:rPr lang="en-US" dirty="0" smtClean="0"/>
              <a:t>PCBs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57FCB-147B-4EBA-9683-67615400DE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74376" y="1815352"/>
            <a:ext cx="6749562" cy="4486275"/>
          </a:xfrm>
        </p:spPr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</a:rPr>
              <a:t>The Multilayer Printed Circuit Board’s characterized by more density &amp; complexity. This is due to the addition of layers beyond the top &amp; bottom layers of PCB.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</a:rPr>
              <a:t>The increased density &amp; complexity gives PCB designers the ability to make highly compound &amp; thick designs.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</a:rPr>
              <a:t>Extra layers comprise of power planes which supply the circuit with power while decreasing electromagnetic interference levels.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</a:rPr>
              <a:t>Lower electromagnetic interference levels ensure the good health maintenance of circuit performance</a:t>
            </a:r>
            <a:r>
              <a:rPr lang="en-US" b="0" i="0" dirty="0">
                <a:solidFill>
                  <a:schemeClr val="tx1"/>
                </a:solidFill>
                <a:effectLst/>
                <a:latin typeface="Lato"/>
              </a:rPr>
              <a:t>.</a:t>
            </a:r>
          </a:p>
          <a:p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7170" name="Picture 2" descr="multilayer printed circuit boards">
            <a:extLst>
              <a:ext uri="{FF2B5EF4-FFF2-40B4-BE49-F238E27FC236}">
                <a16:creationId xmlns:a16="http://schemas.microsoft.com/office/drawing/2014/main" id="{A4F2F55B-D825-410E-931B-CCEAD93A54F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750" y="1815352"/>
            <a:ext cx="3827243" cy="3805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226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06490-68BD-4052-9226-114DAAC6D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Rigid </a:t>
            </a:r>
            <a:r>
              <a:rPr lang="en-US" dirty="0" smtClean="0"/>
              <a:t>PCBs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BF9C9-EF2A-40D5-BBFA-AC51D8A11A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3720" y="1825625"/>
            <a:ext cx="6916615" cy="435133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tx1"/>
                </a:solidFill>
                <a:effectLst/>
              </a:rPr>
              <a:t>The Rigid printed board circuit’s rigid or inflexible in nature.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tx1"/>
                </a:solidFill>
                <a:effectLst/>
              </a:rPr>
              <a:t>Rigid PCBs are among the initial types of Printed Circuit Boards due to its simplistic design &amp; ease of use.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tx1"/>
                </a:solidFill>
                <a:effectLst/>
              </a:rPr>
              <a:t>The benefits of Rigid printed board circuit are its compact size, low electronic noise, ability to absorb vibrations, ease of diagnostics &amp; Repair.</a:t>
            </a:r>
          </a:p>
          <a:p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8194" name="Picture 2" descr="Rigid PCBs">
            <a:extLst>
              <a:ext uri="{FF2B5EF4-FFF2-40B4-BE49-F238E27FC236}">
                <a16:creationId xmlns:a16="http://schemas.microsoft.com/office/drawing/2014/main" id="{9C62D007-3E2D-4171-A607-C6A7CF054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335" y="2089761"/>
            <a:ext cx="3768411" cy="408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261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14C0A-2EC7-4DDC-87AE-34A23FE6C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 </a:t>
            </a:r>
            <a:r>
              <a:rPr lang="en-US" dirty="0" smtClean="0"/>
              <a:t>PCBs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C0A3B-B133-4CEC-8297-2A8D4594AC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1955922"/>
            <a:ext cx="6786282" cy="4351338"/>
          </a:xfrm>
        </p:spPr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D3D3D"/>
                </a:solidFill>
                <a:effectLst/>
              </a:rPr>
              <a:t>Flex Printed Circuit Board brought the advent of new-age technology.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D3D3D"/>
                </a:solidFill>
                <a:effectLst/>
              </a:rPr>
              <a:t>The Flex PCBs are manufactured to power </a:t>
            </a:r>
            <a:r>
              <a:rPr lang="en-US" sz="2800" b="0" i="0" dirty="0" smtClean="0">
                <a:solidFill>
                  <a:srgbClr val="3D3D3D"/>
                </a:solidFill>
                <a:effectLst/>
              </a:rPr>
              <a:t>wearables </a:t>
            </a:r>
            <a:r>
              <a:rPr lang="en-US" sz="2800" b="0" i="0" dirty="0">
                <a:solidFill>
                  <a:srgbClr val="3D3D3D"/>
                </a:solidFill>
                <a:effectLst/>
              </a:rPr>
              <a:t>&amp; other allied products.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D3D3D"/>
                </a:solidFill>
                <a:effectLst/>
              </a:rPr>
              <a:t>Its smaller density as well as flexibility reduces the assembly process &amp; improves reliability.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D3D3D"/>
                </a:solidFill>
                <a:effectLst/>
              </a:rPr>
              <a:t>Flexible PCB prototyping and manufacturing can be further enhanced by using reinforced materials or base material</a:t>
            </a:r>
            <a:r>
              <a:rPr lang="en-US" b="0" i="0" dirty="0">
                <a:solidFill>
                  <a:srgbClr val="3D3D3D"/>
                </a:solidFill>
                <a:effectLst/>
                <a:latin typeface="Lato"/>
              </a:rPr>
              <a:t>.</a:t>
            </a:r>
          </a:p>
          <a:p>
            <a:endParaRPr lang="en-IN" dirty="0"/>
          </a:p>
        </p:txBody>
      </p:sp>
      <p:pic>
        <p:nvPicPr>
          <p:cNvPr id="9218" name="Picture 2" descr="Flex pcbs">
            <a:extLst>
              <a:ext uri="{FF2B5EF4-FFF2-40B4-BE49-F238E27FC236}">
                <a16:creationId xmlns:a16="http://schemas.microsoft.com/office/drawing/2014/main" id="{C8B9FBC3-42A5-44E7-AAF3-17CFC0B6189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708" y="1955922"/>
            <a:ext cx="3732055" cy="384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159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6E8E6-7477-46B7-8909-6FFED512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</a:t>
            </a:r>
            <a:r>
              <a:rPr lang="en-US" dirty="0" smtClean="0"/>
              <a:t>PCBs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466D0-2038-47DF-9FF6-9A4FF516E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1865966"/>
            <a:ext cx="6644054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</a:rPr>
              <a:t>Zero PCB is basically a general-purpose printed circuit board (PCB), also known as perfboard or DOT PCB.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</a:rPr>
              <a:t>It is a thin rigid copper sheet with holes pre-drilled at standard intervals across a grid with 2.54mm (0.1-inch) spacing between holes.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</a:rPr>
              <a:t>Each hole is encircled by a round or square copper pad so that component lead can be inserted into the hole and soldered around the pad without short-circuiting the nearby pads and other leads.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</a:rPr>
              <a:t> For connecting the lead of component with another lead, </a:t>
            </a:r>
            <a:r>
              <a:rPr lang="en-US" b="0" i="0" dirty="0" smtClean="0">
                <a:solidFill>
                  <a:srgbClr val="222222"/>
                </a:solidFill>
                <a:effectLst/>
              </a:rPr>
              <a:t>we solder </a:t>
            </a:r>
            <a:r>
              <a:rPr lang="en-US" b="0" i="0" dirty="0">
                <a:solidFill>
                  <a:srgbClr val="222222"/>
                </a:solidFill>
                <a:effectLst/>
              </a:rPr>
              <a:t>these together or join these using a suitable conducting wire.</a:t>
            </a:r>
            <a:endParaRPr lang="en-IN" dirty="0"/>
          </a:p>
        </p:txBody>
      </p:sp>
      <p:pic>
        <p:nvPicPr>
          <p:cNvPr id="11266" name="Picture 2" descr="Typical zero PCB">
            <a:extLst>
              <a:ext uri="{FF2B5EF4-FFF2-40B4-BE49-F238E27FC236}">
                <a16:creationId xmlns:a16="http://schemas.microsoft.com/office/drawing/2014/main" id="{95E72DBE-B2CD-4BA7-8D0D-2700BB66A23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466" y="2081640"/>
            <a:ext cx="3909848" cy="356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225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0ED90A-724E-42A6-A6E9-BB8B395F7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86603"/>
            <a:ext cx="10469880" cy="1450757"/>
          </a:xfrm>
        </p:spPr>
        <p:txBody>
          <a:bodyPr/>
          <a:lstStyle/>
          <a:p>
            <a:r>
              <a:rPr lang="en-US" dirty="0" smtClean="0"/>
              <a:t>Soldering: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35BC1-5110-4676-A79B-B19C549A83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09836"/>
            <a:ext cx="51816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n-US" sz="3200" dirty="0">
                <a:solidFill>
                  <a:schemeClr val="tx1"/>
                </a:solidFill>
              </a:rPr>
              <a:t>For soldering we </a:t>
            </a:r>
            <a:r>
              <a:rPr lang="en-US" sz="3200" b="0" i="0" dirty="0" smtClean="0">
                <a:solidFill>
                  <a:schemeClr val="tx1"/>
                </a:solidFill>
                <a:effectLst/>
              </a:rPr>
              <a:t>require:</a:t>
            </a:r>
            <a:endParaRPr lang="en-US" sz="3200" b="0" i="0" dirty="0">
              <a:solidFill>
                <a:schemeClr val="tx1"/>
              </a:solidFill>
              <a:effectLst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3200" b="0" i="0" dirty="0">
                <a:solidFill>
                  <a:schemeClr val="tx1"/>
                </a:solidFill>
                <a:effectLst/>
              </a:rPr>
              <a:t>Soldering Lead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3200" b="0" i="0" dirty="0">
                <a:solidFill>
                  <a:schemeClr val="tx1"/>
                </a:solidFill>
                <a:effectLst/>
              </a:rPr>
              <a:t>Soldering Iron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3200" b="0" i="0" dirty="0">
                <a:solidFill>
                  <a:schemeClr val="tx1"/>
                </a:solidFill>
                <a:effectLst/>
              </a:rPr>
              <a:t> Flux along with a printed circuit board and layout diagram of the circuit.</a:t>
            </a:r>
            <a:endParaRPr lang="en-IN" sz="32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2050" name="Picture 2" descr="Required Tools for Soldering">
            <a:extLst>
              <a:ext uri="{FF2B5EF4-FFF2-40B4-BE49-F238E27FC236}">
                <a16:creationId xmlns:a16="http://schemas.microsoft.com/office/drawing/2014/main" id="{92C33B72-C07F-4ED2-8EEF-B600BCD67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804" y="1861919"/>
            <a:ext cx="4279537" cy="416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710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B0190-2475-42AC-940A-88AEB7828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soldering </a:t>
            </a:r>
            <a:endParaRPr lang="en-IN" dirty="0"/>
          </a:p>
        </p:txBody>
      </p:sp>
      <p:pic>
        <p:nvPicPr>
          <p:cNvPr id="1026" name="Picture 2" descr="Different Methods of Soldering">
            <a:extLst>
              <a:ext uri="{FF2B5EF4-FFF2-40B4-BE49-F238E27FC236}">
                <a16:creationId xmlns:a16="http://schemas.microsoft.com/office/drawing/2014/main" id="{012E2A8D-A195-4545-B12F-ADE3A8238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644" y="2371894"/>
            <a:ext cx="6359920" cy="298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7266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103AE01C-CEDF-4981-B486-550E74969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Soldering </a:t>
            </a:r>
            <a:r>
              <a:rPr lang="en-US" dirty="0" smtClean="0"/>
              <a:t>iron: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7D5F41-9491-453F-87EA-0B16F558B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32287"/>
            <a:ext cx="10268174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0" i="0" dirty="0" smtClean="0">
                <a:solidFill>
                  <a:schemeClr val="tx1"/>
                </a:solidFill>
                <a:effectLst/>
              </a:rPr>
              <a:t>Soldering </a:t>
            </a:r>
            <a:r>
              <a:rPr lang="en-US" sz="2400" b="0" i="0" dirty="0">
                <a:solidFill>
                  <a:schemeClr val="tx1"/>
                </a:solidFill>
                <a:effectLst/>
              </a:rPr>
              <a:t>iron is the required primary thing, which is used as a heat source for liquefying solder.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tx1"/>
                </a:solidFill>
                <a:effectLst/>
              </a:rPr>
              <a:t>15W to 30W soldering guns are good for the majority of electronics or PCB (printed circuit board) jobs.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0" i="0" dirty="0" smtClean="0">
                <a:solidFill>
                  <a:schemeClr val="tx1"/>
                </a:solidFill>
                <a:effectLst/>
              </a:rPr>
              <a:t>The </a:t>
            </a:r>
            <a:r>
              <a:rPr lang="en-US" sz="2400" b="0" i="0" dirty="0">
                <a:solidFill>
                  <a:schemeClr val="tx1"/>
                </a:solidFill>
                <a:effectLst/>
              </a:rPr>
              <a:t>major difference between a gun and an iron is that iron seems like a pencil and comprises of a pin-point heat supply for the precise job, whereas a gun is like a gun in shape with a high wattage point excited by running electrical current simple through it.</a:t>
            </a:r>
            <a:endParaRPr lang="en-IN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06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AEA5C-CEBD-4A9A-96C0-68E9068CE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Solder flux                            Soldering Paste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98F9E-A4CF-494D-9499-613FD77552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1610" y="1830726"/>
            <a:ext cx="5181600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</a:rPr>
              <a:t>Flux is a chemical purifying agent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</a:rPr>
              <a:t>   In soldering metals, flux provides three functions: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</a:rPr>
              <a:t> it eliminates rust from the components to be soldered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</a:rPr>
              <a:t> it closes air out as a result ending extra rust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M</a:t>
            </a:r>
            <a:r>
              <a:rPr lang="en-US" sz="2400" b="0" i="0" dirty="0">
                <a:solidFill>
                  <a:schemeClr val="tx1"/>
                </a:solidFill>
                <a:effectLst/>
              </a:rPr>
              <a:t>aking easy mix improves dripping individuality of the fluid solder.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539E55-21A8-408F-BC67-565A0D49E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4518" y="1830726"/>
            <a:ext cx="4625788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tx1"/>
                </a:solidFill>
                <a:effectLst/>
              </a:rPr>
              <a:t>Soldering cream is employed to connect the leads of included chip packages to connection ends in the circuit blueprint on a PCB. </a:t>
            </a:r>
            <a:endParaRPr lang="en-IN" sz="2800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41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19F96-6650-482E-B7AF-CB91AEA2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331" y="110366"/>
            <a:ext cx="10058400" cy="1450757"/>
          </a:xfrm>
        </p:spPr>
        <p:txBody>
          <a:bodyPr/>
          <a:lstStyle/>
          <a:p>
            <a:r>
              <a:rPr lang="en-US" dirty="0"/>
              <a:t>Soldering </a:t>
            </a:r>
            <a:r>
              <a:rPr lang="en-US" dirty="0" smtClean="0"/>
              <a:t>Process:  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EDA3F0-ED03-47B3-840C-3F70286CC4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9939" y="1801834"/>
            <a:ext cx="8423720" cy="5190637"/>
          </a:xfrm>
        </p:spPr>
        <p:txBody>
          <a:bodyPr>
            <a:normAutofit/>
          </a:bodyPr>
          <a:lstStyle/>
          <a:p>
            <a:pPr algn="just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</a:rPr>
              <a:t>Start with the small components to the taller components and connecting wires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</a:rPr>
              <a:t>Place the element into the PCB, making sure it goes in the correct way </a:t>
            </a:r>
            <a:r>
              <a:rPr lang="en-US" b="0" i="0" dirty="0" smtClean="0">
                <a:solidFill>
                  <a:schemeClr val="tx1"/>
                </a:solidFill>
                <a:effectLst/>
              </a:rPr>
              <a:t>around and twist </a:t>
            </a:r>
            <a:r>
              <a:rPr lang="en-US" b="0" i="0" dirty="0">
                <a:solidFill>
                  <a:schemeClr val="tx1"/>
                </a:solidFill>
                <a:effectLst/>
              </a:rPr>
              <a:t>the leads a little to secure the part.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</a:rPr>
              <a:t>Make sure the soldering iron has warmed up and if required, use the moist sponge to clean the tip.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</a:rPr>
              <a:t>Place the soldering iron on the component of the pad and feed the solder’s end onto the board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</a:rPr>
              <a:t>Take away the solder and the soldering iron from the </a:t>
            </a:r>
            <a:r>
              <a:rPr lang="en-US" b="0" i="0" dirty="0" smtClean="0">
                <a:solidFill>
                  <a:schemeClr val="tx1"/>
                </a:solidFill>
                <a:effectLst/>
              </a:rPr>
              <a:t>board and leave </a:t>
            </a:r>
            <a:r>
              <a:rPr lang="en-US" b="0" i="0" dirty="0">
                <a:solidFill>
                  <a:schemeClr val="tx1"/>
                </a:solidFill>
                <a:effectLst/>
              </a:rPr>
              <a:t>the terminal to cool for a few seconds.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</a:rPr>
              <a:t>Using a couple of cutters neat the excess component terminal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</a:rPr>
              <a:t>If you make a mistake while heat up the joint with the iron, place the solder tip of your solder extractor and push the button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3074" name="Picture 2" descr="Step by Step Soldering Process">
            <a:extLst>
              <a:ext uri="{FF2B5EF4-FFF2-40B4-BE49-F238E27FC236}">
                <a16:creationId xmlns:a16="http://schemas.microsoft.com/office/drawing/2014/main" id="{8F853EF1-5001-4444-9320-121A1DC7A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382" y="2030507"/>
            <a:ext cx="2700618" cy="412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51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PCB Testing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501278"/>
          </a:xfrm>
        </p:spPr>
        <p:txBody>
          <a:bodyPr/>
          <a:lstStyle/>
          <a:p>
            <a:r>
              <a:rPr lang="en-US" sz="2800" b="1" dirty="0"/>
              <a:t>Testing </a:t>
            </a:r>
            <a:r>
              <a:rPr lang="en-US" sz="2800" b="1" dirty="0" smtClean="0"/>
              <a:t>Continuity: </a:t>
            </a:r>
          </a:p>
          <a:p>
            <a:r>
              <a:rPr lang="en-US" dirty="0" smtClean="0"/>
              <a:t>A </a:t>
            </a:r>
            <a:r>
              <a:rPr lang="en-US" dirty="0"/>
              <a:t>continuity test tells us whether two things are electrically </a:t>
            </a:r>
            <a:r>
              <a:rPr lang="en-US" dirty="0" err="1" smtClean="0"/>
              <a:t>connected,if</a:t>
            </a:r>
            <a:r>
              <a:rPr lang="en-US" dirty="0" smtClean="0"/>
              <a:t> </a:t>
            </a:r>
            <a:r>
              <a:rPr lang="en-US" dirty="0"/>
              <a:t>something is </a:t>
            </a:r>
            <a:r>
              <a:rPr lang="en-US" b="1" i="1" dirty="0"/>
              <a:t>continuous</a:t>
            </a:r>
            <a:r>
              <a:rPr lang="en-US" dirty="0"/>
              <a:t>, an electric current can flow freely from one end to the other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To begin, make sure no current is running through the circuit or component </a:t>
            </a:r>
            <a:r>
              <a:rPr lang="en-US" dirty="0" smtClean="0"/>
              <a:t>we want </a:t>
            </a:r>
            <a:r>
              <a:rPr lang="en-US" dirty="0"/>
              <a:t>to test. Switch it off, unplug it from the wall, and remove any batteries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Plug the black probe into the </a:t>
            </a:r>
            <a:r>
              <a:rPr lang="en-US" b="1" dirty="0"/>
              <a:t>COM</a:t>
            </a:r>
            <a:r>
              <a:rPr lang="en-US" dirty="0"/>
              <a:t> port on your multimeter.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Plug the red probe into the </a:t>
            </a:r>
            <a:r>
              <a:rPr lang="en-US" b="1" dirty="0" err="1"/>
              <a:t>VΩmA</a:t>
            </a:r>
            <a:r>
              <a:rPr lang="en-US" dirty="0"/>
              <a:t> port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Switch on </a:t>
            </a:r>
            <a:r>
              <a:rPr lang="en-US" dirty="0" smtClean="0"/>
              <a:t>the multimeter</a:t>
            </a:r>
            <a:r>
              <a:rPr lang="en-US" dirty="0"/>
              <a:t>, and set the dial to continuity </a:t>
            </a:r>
            <a:r>
              <a:rPr lang="en-US" dirty="0" smtClean="0"/>
              <a:t>mode</a:t>
            </a:r>
            <a:r>
              <a:rPr lang="en-US" dirty="0"/>
              <a:t/>
            </a:r>
            <a:br>
              <a:rPr lang="en-US" dirty="0"/>
            </a:b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5869" y="3532983"/>
            <a:ext cx="3874779" cy="260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400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 of transmitter </a:t>
            </a:r>
            <a:r>
              <a:rPr lang="en-US" dirty="0" smtClean="0"/>
              <a:t>side</a:t>
            </a:r>
            <a:endParaRPr lang="en-US" dirty="0"/>
          </a:p>
        </p:txBody>
      </p:sp>
      <p:pic>
        <p:nvPicPr>
          <p:cNvPr id="4" name="Content Placeholder 17">
            <a:extLst>
              <a:ext uri="{FF2B5EF4-FFF2-40B4-BE49-F238E27FC236}">
                <a16:creationId xmlns:a16="http://schemas.microsoft.com/office/drawing/2014/main" id="{B30E78D9-274E-458C-860B-BF70FB887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388" y="1869141"/>
            <a:ext cx="6225988" cy="425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066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Continuity: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945"/>
            <a:ext cx="6817658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 multimeter tests continuity by sending a little current through one probe, and checking whether the other probe receives it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If the probes are connected—either by a continuous circuit, or by touching each other directly—the test current flows through. The screen displays a value of zero (or near zero), and the multimeter </a:t>
            </a:r>
            <a:r>
              <a:rPr lang="en-US" b="1" dirty="0" smtClean="0"/>
              <a:t>beeps.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If </a:t>
            </a:r>
            <a:r>
              <a:rPr lang="en-US" dirty="0"/>
              <a:t>the test current isn't detected, it means there's no continuity. The screen will display 1 or OL (open loop</a:t>
            </a:r>
            <a:r>
              <a:rPr lang="en-US" dirty="0" smtClean="0"/>
              <a:t>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To complete </a:t>
            </a:r>
            <a:r>
              <a:rPr lang="en-US" dirty="0" smtClean="0"/>
              <a:t>continuity </a:t>
            </a:r>
            <a:r>
              <a:rPr lang="en-US" dirty="0"/>
              <a:t>test, place one probe at each end of the circuit or component </a:t>
            </a:r>
            <a:r>
              <a:rPr lang="en-US" dirty="0" smtClean="0"/>
              <a:t>we </a:t>
            </a:r>
            <a:r>
              <a:rPr lang="en-US" dirty="0"/>
              <a:t>want to test.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47212" y="2226532"/>
            <a:ext cx="4244788" cy="326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6634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Continuity: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5585909" cy="432646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If </a:t>
            </a:r>
            <a:r>
              <a:rPr lang="en-US" dirty="0" smtClean="0"/>
              <a:t>multimeter </a:t>
            </a:r>
            <a:r>
              <a:rPr lang="en-US" dirty="0"/>
              <a:t>doesn't have a dedicated continuity test mode, </a:t>
            </a:r>
            <a:r>
              <a:rPr lang="en-US" dirty="0" smtClean="0"/>
              <a:t>we </a:t>
            </a:r>
            <a:r>
              <a:rPr lang="en-US" dirty="0"/>
              <a:t>can still perform a continuity test.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Turn the dial to the lowest setting in the resistance mode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If the probes are connected—either by a continuous circuit, or by touching each other directly—the test current flows through. The screen displays a value of zero (or near zero—in this case, 0.8). Very low resistance is another way of saying that we have continuity.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If no current is detected, it means there's no continuity. The screen will display 1 or OL (open loop).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68988" y="2264118"/>
            <a:ext cx="4593199" cy="348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383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</a:t>
            </a:r>
            <a:r>
              <a:rPr lang="en-US" dirty="0" smtClean="0"/>
              <a:t>Voltage</a:t>
            </a:r>
            <a:r>
              <a:rPr lang="en-US" dirty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5868297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</a:t>
            </a:r>
            <a:r>
              <a:rPr lang="en-US" dirty="0" smtClean="0"/>
              <a:t>et </a:t>
            </a:r>
            <a:r>
              <a:rPr lang="en-US" dirty="0"/>
              <a:t>the dial to DC voltage </a:t>
            </a:r>
            <a:r>
              <a:rPr lang="en-US" dirty="0" smtClean="0"/>
              <a:t>mode.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Set the correct range for voltage.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Place the red probe on the positive terminal, and the black probe on the negative terminal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With </a:t>
            </a:r>
            <a:r>
              <a:rPr lang="en-US" dirty="0"/>
              <a:t>the range set correctly, we get </a:t>
            </a:r>
            <a:r>
              <a:rPr lang="en-US" dirty="0" smtClean="0"/>
              <a:t>an accurate reading.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1026" name="Picture 2" descr="Place the red probe on the positive terminal, and the black probe on the negative terminal.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882" y="2005992"/>
            <a:ext cx="4230128" cy="370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2513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CA" spc="-1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XBee</a:t>
            </a:r>
            <a:r>
              <a:rPr lang="en-CA" spc="-1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S2C ZigBee (Wire Antenna). Retrieved from elediy.com:</a:t>
            </a:r>
          </a:p>
          <a:p>
            <a:pPr marL="0" indent="0">
              <a:buNone/>
            </a:pPr>
            <a:r>
              <a:rPr lang="en-CA" spc="-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hlinkClick r:id="rId2"/>
              </a:rPr>
              <a:t>https://elediy.com/products/xbee-s2c-zigbee-wire-antenna</a:t>
            </a:r>
            <a:endParaRPr lang="en-CA" spc="-1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CA" spc="-1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XBee</a:t>
            </a:r>
            <a:r>
              <a:rPr lang="en-CA" spc="-1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pin-out description. Retrieved from components101.com</a:t>
            </a:r>
          </a:p>
          <a:p>
            <a:pPr marL="0" indent="0">
              <a:buNone/>
            </a:pPr>
            <a:r>
              <a:rPr lang="en-CA" spc="-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hlinkClick r:id="rId3"/>
              </a:rPr>
              <a:t>https://components101.com/wireless/xbee-s2c-module-pinout-datasheet#:~:</a:t>
            </a:r>
            <a:r>
              <a:rPr lang="en-CA" spc="-1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hlinkClick r:id="rId3"/>
              </a:rPr>
              <a:t>text=XBee%20S2C%20is%20a%20RF,including%20devices%20from%20other%20vendors</a:t>
            </a:r>
            <a:endParaRPr lang="en-CA" spc="-1" dirty="0" smtClean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Interfacing of BB-WI with touch screen display. </a:t>
            </a:r>
            <a:r>
              <a:rPr lang="en-CA" spc="-1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Retrieved from 14core.com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www.14core.com/working-with-nextion-hmi-gui-tft-touch-display/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342900"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Testing PCB with DMM</a:t>
            </a:r>
          </a:p>
          <a:p>
            <a:pPr marL="11430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www.ifixit.com/Guide/How+To+Use+A+Multimeter/25632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CA" spc="-1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15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03665-243D-4253-9F04-7DBF2EBCE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D450-8185-45DF-81EB-10353E098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0714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Soldering </a:t>
            </a:r>
            <a:r>
              <a:rPr lang="en-US" dirty="0" smtClean="0">
                <a:solidFill>
                  <a:schemeClr val="tx1"/>
                </a:solidFill>
              </a:rPr>
              <a:t>– retrieved from:  </a:t>
            </a:r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://www.elprocus.com/different-methods-of-soldering-the-electronic-components/</a:t>
            </a:r>
            <a:r>
              <a:rPr lang="en-US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Types of PCB’s </a:t>
            </a:r>
            <a:r>
              <a:rPr lang="en-US" dirty="0" smtClean="0">
                <a:solidFill>
                  <a:schemeClr val="tx1"/>
                </a:solidFill>
              </a:rPr>
              <a:t>–retrieved from: </a:t>
            </a:r>
          </a:p>
          <a:p>
            <a:pPr marL="0" indent="0">
              <a:buNone/>
            </a:pP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://www.crimpcircuits.com/blog/types-of-printed-circuit-boards/</a:t>
            </a:r>
            <a:r>
              <a:rPr lang="en-US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Zero PCB </a:t>
            </a:r>
            <a:r>
              <a:rPr lang="en-US" dirty="0" smtClean="0">
                <a:solidFill>
                  <a:schemeClr val="tx1"/>
                </a:solidFill>
              </a:rPr>
              <a:t>–retrieved from:</a:t>
            </a:r>
            <a:endParaRPr lang="en-I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IN" dirty="0" smtClean="0">
                <a:hlinkClick r:id="rId4"/>
              </a:rPr>
              <a:t>https</a:t>
            </a:r>
            <a:r>
              <a:rPr lang="en-IN" dirty="0">
                <a:hlinkClick r:id="rId4"/>
              </a:rPr>
              <a:t>://www.electronicsforu.com/technology-trends/learn-electronics/veroboard-zero-pcb-difference#:~:text=Zero%20PCB%20is%20basically%20a,%2Dinch)%20spacing%20between%20holes</a:t>
            </a:r>
            <a:r>
              <a:rPr lang="en-IN" dirty="0"/>
              <a:t>. </a:t>
            </a:r>
            <a:endParaRPr lang="en-I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>
                <a:solidFill>
                  <a:schemeClr val="tx1"/>
                </a:solidFill>
              </a:rPr>
              <a:t>PCB design process:</a:t>
            </a:r>
          </a:p>
          <a:p>
            <a:pPr marL="0" indent="0">
              <a:buNone/>
            </a:pP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www.electronicdesign.com/technologies/embedded-revolution/article/21798594/the-engineers-guide-to-highquality-pcb-design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5817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/>
          <p:nvPr/>
        </p:nvSpPr>
        <p:spPr>
          <a:xfrm>
            <a:off x="2296949" y="3303614"/>
            <a:ext cx="6552720" cy="456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/>
            <a:endParaRPr lang="en-CA" sz="3200" b="0" strike="noStrike" spc="-1">
              <a:latin typeface="Arial"/>
            </a:endParaRPr>
          </a:p>
        </p:txBody>
      </p:sp>
      <p:sp>
        <p:nvSpPr>
          <p:cNvPr id="5" name="TextShape 2"/>
          <p:cNvSpPr txBox="1"/>
          <p:nvPr/>
        </p:nvSpPr>
        <p:spPr>
          <a:xfrm>
            <a:off x="2003295" y="869262"/>
            <a:ext cx="7665140" cy="2662772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8000" b="0" strike="noStrike" cap="all" spc="-1" dirty="0">
                <a:solidFill>
                  <a:srgbClr val="47534C"/>
                </a:solidFill>
                <a:latin typeface="Book Antiqua"/>
              </a:rPr>
              <a:t>Thank you</a:t>
            </a:r>
            <a:endParaRPr lang="en-US" sz="8000" b="0" strike="noStrike" spc="-1" dirty="0">
              <a:solidFill>
                <a:srgbClr val="000000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68984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 and communication protocols used: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000000"/>
                </a:solidFill>
                <a:cs typeface="Times New Roman" panose="02020603050405020304" pitchFamily="18" charset="0"/>
              </a:rPr>
              <a:t>Components used at Transmitter Side:</a:t>
            </a:r>
          </a:p>
          <a:p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Beaglebone Black Wireless</a:t>
            </a:r>
          </a:p>
          <a:p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Xbee Module</a:t>
            </a:r>
          </a:p>
          <a:p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Nextion Touch LCD</a:t>
            </a:r>
          </a:p>
          <a:p>
            <a:endParaRPr lang="en-US" sz="24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5715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000000"/>
                </a:solidFill>
                <a:cs typeface="Times New Roman" panose="02020603050405020304" pitchFamily="18" charset="0"/>
              </a:rPr>
              <a:t>Communication Protocol Used:</a:t>
            </a:r>
          </a:p>
          <a:p>
            <a:r>
              <a:rPr lang="en-US" sz="24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UART</a:t>
            </a:r>
            <a:endParaRPr lang="en-US" sz="24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706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Xbee S2C module: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XBee</a:t>
            </a:r>
            <a:r>
              <a:rPr lang="en-US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 S2C is a RF module designed for wireless communication or data exchange and it works on ZigBee mesh communication protocols.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The module provides wireless connectivity to end-point devices in any ZigBee mesh networks including devices from other vendors.</a:t>
            </a:r>
            <a:endParaRPr lang="en-IN" sz="32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281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Interfacing of Xbee module with Beaglebone: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7692AD-6891-4DA2-A30C-22E0AA1F5C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3088" y="2128652"/>
            <a:ext cx="7415161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13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Interfacing of Xbee module with Beaglebone: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 pin 1 (</a:t>
            </a:r>
            <a:r>
              <a:rPr lang="en-I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Vcc</a:t>
            </a:r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of XBEE to pin4 (</a:t>
            </a:r>
            <a:r>
              <a:rPr lang="en-I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Vdd</a:t>
            </a:r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of BBB wireless (P9 Header)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 pin 10 (GND) of XBEE to Pin 46 (GND) of BBB wireless (P9 header 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 pin 2 (</a:t>
            </a:r>
            <a:r>
              <a:rPr lang="en-I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Dout</a:t>
            </a:r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of XBEE to pin26 (UART1_Rx) of BBB wireless (P9 Header)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 pin 3 (Din) of XBEE to Pin 24 (UART1_Tx) of BBB wireless (P9 header )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368" y="2076825"/>
            <a:ext cx="5413468" cy="3561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2635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Nextion Touch LCD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Nextion NX4827T043 4.3 Inch HMI Intelligent Smart UART Serial Touch TFT LCD Screen Module Display Panel.</a:t>
            </a:r>
          </a:p>
          <a:p>
            <a:pPr marL="51435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Nextion is a Seamless Human Machine Interface (HMI) solution that provides a control and visualization interface between a human and a process, machine, application or appliance. </a:t>
            </a:r>
            <a:b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Nextion includes hardware part (a series of TFT boards) and software part (the Nextion Editor). </a:t>
            </a:r>
          </a:p>
          <a:p>
            <a:pPr marL="51435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The Nextion TFT board uses only one serial port to communicate. It lets you avoid the hassle of wiring..</a:t>
            </a:r>
          </a:p>
          <a:p>
            <a:pPr marL="51435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In Nextion editor, has mass components such as button, text, progress bar, slider, instrument panel etc. to enrich your interface design.</a:t>
            </a:r>
            <a:endParaRPr lang="en-IN" dirty="0">
              <a:solidFill>
                <a:srgbClr val="00000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883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Nextion display : Pin description</a:t>
            </a:r>
            <a:endParaRPr lang="en-US" dirty="0"/>
          </a:p>
        </p:txBody>
      </p:sp>
      <p:pic>
        <p:nvPicPr>
          <p:cNvPr id="4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342" y="2043953"/>
            <a:ext cx="7199634" cy="3523129"/>
          </a:xfrm>
        </p:spPr>
      </p:pic>
    </p:spTree>
    <p:extLst>
      <p:ext uri="{BB962C8B-B14F-4D97-AF65-F5344CB8AC3E}">
        <p14:creationId xmlns:p14="http://schemas.microsoft.com/office/powerpoint/2010/main" val="26902866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151</TotalTime>
  <Words>1769</Words>
  <Application>Microsoft Office PowerPoint</Application>
  <PresentationFormat>Widescreen</PresentationFormat>
  <Paragraphs>173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Arial</vt:lpstr>
      <vt:lpstr>Book Antiqua</vt:lpstr>
      <vt:lpstr>Calibri</vt:lpstr>
      <vt:lpstr>Calibri Light</vt:lpstr>
      <vt:lpstr>Century Gothic</vt:lpstr>
      <vt:lpstr>Lato</vt:lpstr>
      <vt:lpstr>Times New Roman</vt:lpstr>
      <vt:lpstr>Wingdings</vt:lpstr>
      <vt:lpstr>Wingdings 3</vt:lpstr>
      <vt:lpstr>Retrospect</vt:lpstr>
      <vt:lpstr>PowerPoint Presentation</vt:lpstr>
      <vt:lpstr>Table of Contents:</vt:lpstr>
      <vt:lpstr>Block diagram of transmitter side</vt:lpstr>
      <vt:lpstr>Components and communication protocols used:</vt:lpstr>
      <vt:lpstr>Xbee S2C module:</vt:lpstr>
      <vt:lpstr>Interfacing of Xbee module with Beaglebone:</vt:lpstr>
      <vt:lpstr>Interfacing of Xbee module with Beaglebone:</vt:lpstr>
      <vt:lpstr>Nextion Touch LCD</vt:lpstr>
      <vt:lpstr>Nextion display : Pin description</vt:lpstr>
      <vt:lpstr>Interfacing of Touch LCD with Beaglebone:</vt:lpstr>
      <vt:lpstr>Final Schematic of Transmitter side:</vt:lpstr>
      <vt:lpstr>The Basic PCB Design Process:</vt:lpstr>
      <vt:lpstr>Gerber file:</vt:lpstr>
      <vt:lpstr>PCB Design Top layer:</vt:lpstr>
      <vt:lpstr>PCB Design Bottom layer:</vt:lpstr>
      <vt:lpstr>What is PCB (Printed Circuit Board)</vt:lpstr>
      <vt:lpstr>Types of PCB:</vt:lpstr>
      <vt:lpstr>Single Sided PCB’s</vt:lpstr>
      <vt:lpstr>Double sided PCBs</vt:lpstr>
      <vt:lpstr>Multilayer PCBs</vt:lpstr>
      <vt:lpstr>Rigid PCBs</vt:lpstr>
      <vt:lpstr>Flex PCBs</vt:lpstr>
      <vt:lpstr>Zero PCBs</vt:lpstr>
      <vt:lpstr>Soldering: </vt:lpstr>
      <vt:lpstr>Types of soldering </vt:lpstr>
      <vt:lpstr>Soldering iron:</vt:lpstr>
      <vt:lpstr>Solder flux                            Soldering Paste</vt:lpstr>
      <vt:lpstr>Soldering Process:  </vt:lpstr>
      <vt:lpstr>PCB Testing </vt:lpstr>
      <vt:lpstr>Testing Continuity: </vt:lpstr>
      <vt:lpstr>Testing Continuity: </vt:lpstr>
      <vt:lpstr>Testing Voltage:</vt:lpstr>
      <vt:lpstr>References:</vt:lpstr>
      <vt:lpstr>References: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KOMAL DEORA</dc:creator>
  <cp:lastModifiedBy>KOMAL DEORA</cp:lastModifiedBy>
  <cp:revision>18</cp:revision>
  <dcterms:created xsi:type="dcterms:W3CDTF">2021-04-14T00:05:42Z</dcterms:created>
  <dcterms:modified xsi:type="dcterms:W3CDTF">2021-04-14T02:37:25Z</dcterms:modified>
</cp:coreProperties>
</file>